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 Kavazanjian" initials="EK" lastIdx="13" clrIdx="0"/>
  <p:cmAuthor id="1" name="Michael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4DB64"/>
    <a:srgbClr val="6AC873"/>
    <a:srgbClr val="45BB50"/>
    <a:srgbClr val="23DD77"/>
    <a:srgbClr val="12D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05" autoAdjust="0"/>
  </p:normalViewPr>
  <p:slideViewPr>
    <p:cSldViewPr>
      <p:cViewPr>
        <p:scale>
          <a:sx n="80" d="100"/>
          <a:sy n="80" d="100"/>
        </p:scale>
        <p:origin x="-1435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CF266-C456-460A-871D-3D69E791612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732E77D4-BF91-4006-AFDB-652C1EB1075B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Bio-cement sand column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0567F9-CF89-496F-B290-033C751104C2}" type="parTrans" cxnId="{64BB768D-A041-4BEA-BB59-2C4CC4AABC44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E0FD5A-6615-47D4-918A-E16BF49A9EFD}" type="sibTrans" cxnId="{64BB768D-A041-4BEA-BB59-2C4CC4AABC44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F82DCF-6515-4834-AFDF-F5FF6FD9C223}">
      <dgm:prSet phldrT="[Text]"/>
      <dgm:spPr/>
      <dgm:t>
        <a:bodyPr/>
        <a:lstStyle/>
        <a:p>
          <a:r>
            <a:rPr lang="en-US" spc="-92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 strength after rinsing to remove evaporites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611244-356F-4E76-AC34-335618F11241}" type="parTrans" cxnId="{1B35584B-3D31-46D0-81CB-97EFC701D16C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527D09-E075-448C-9695-0C0B2AA165F6}" type="sibTrans" cxnId="{1B35584B-3D31-46D0-81CB-97EFC701D16C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D0BF60-2A5E-4DEE-BB22-32F66BEFEE30}">
      <dgm:prSet phldrT="[Text]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pc="-92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Characterize with SEM, ion chromatography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C79827-BB1E-43CF-A2C7-566571F5958F}" type="parTrans" cxnId="{EA48AE28-4381-4110-AD43-52B13E89C0F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6FDD7E-9978-479D-A611-7BD8936D3904}" type="sibTrans" cxnId="{EA48AE28-4381-4110-AD43-52B13E89C0F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C376EDE-8F45-4DBF-A5B4-9CD297702616}">
      <dgm:prSet/>
      <dgm:spPr/>
      <dgm:t>
        <a:bodyPr/>
        <a:lstStyle/>
        <a:p>
          <a:r>
            <a:rPr lang="en-US" spc="-92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Quantify weight of CaCO</a:t>
          </a:r>
          <a:r>
            <a:rPr lang="en-US" spc="-92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pc="-92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precipitate</a:t>
          </a:r>
        </a:p>
      </dgm:t>
    </dgm:pt>
    <dgm:pt modelId="{B9EFD4C8-C479-4A0B-862A-C0F744A56019}" type="parTrans" cxnId="{9C989FEE-F045-4BE9-A0DB-77E6297E8B3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C3D372-17A7-45BB-9479-B4DBD69D9A54}" type="sibTrans" cxnId="{9C989FEE-F045-4BE9-A0DB-77E6297E8B3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3934F9-8D33-4EF1-9EA4-CA1BE94C01D8}" type="pres">
      <dgm:prSet presAssocID="{5CDCF266-C456-460A-871D-3D69E7916120}" presName="Name0" presStyleCnt="0">
        <dgm:presLayoutVars>
          <dgm:dir/>
          <dgm:resizeHandles val="exact"/>
        </dgm:presLayoutVars>
      </dgm:prSet>
      <dgm:spPr/>
    </dgm:pt>
    <dgm:pt modelId="{40BDEF41-AA41-4F8D-B35A-264B9AD9BD2A}" type="pres">
      <dgm:prSet presAssocID="{732E77D4-BF91-4006-AFDB-652C1EB107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968EC-08D4-4CF3-B744-8FD61546E88C}" type="pres">
      <dgm:prSet presAssocID="{B1E0FD5A-6615-47D4-918A-E16BF49A9EF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D75DEB7-9CAE-4D66-B0F5-08ECA4EF0559}" type="pres">
      <dgm:prSet presAssocID="{B1E0FD5A-6615-47D4-918A-E16BF49A9EF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7FA144D-D3A4-4758-838C-C5B5E5F4FE90}" type="pres">
      <dgm:prSet presAssocID="{96F82DCF-6515-4834-AFDF-F5FF6FD9C223}" presName="node" presStyleLbl="node1" presStyleIdx="1" presStyleCnt="4" custScaleX="134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87740-7F8B-4CF8-860D-C0D58B2123F7}" type="pres">
      <dgm:prSet presAssocID="{9E527D09-E075-448C-9695-0C0B2AA165F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8294C18-E515-4601-B8E8-74E7F1B4D6CC}" type="pres">
      <dgm:prSet presAssocID="{9E527D09-E075-448C-9695-0C0B2AA165F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ED0DD87-3343-4072-A334-C86767BE94F7}" type="pres">
      <dgm:prSet presAssocID="{85D0BF60-2A5E-4DEE-BB22-32F66BEFEE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36EBD-D6BF-460E-9A7B-2069875BF382}" type="pres">
      <dgm:prSet presAssocID="{DA6FDD7E-9978-479D-A611-7BD8936D390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F3EB3C8-8CDE-455C-A1AC-4E98CECDC0BB}" type="pres">
      <dgm:prSet presAssocID="{DA6FDD7E-9978-479D-A611-7BD8936D390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1D806C3-068B-4CD0-991C-CDE03E1886ED}" type="pres">
      <dgm:prSet presAssocID="{8C376EDE-8F45-4DBF-A5B4-9CD2977026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48AE28-4381-4110-AD43-52B13E89C0FA}" srcId="{5CDCF266-C456-460A-871D-3D69E7916120}" destId="{85D0BF60-2A5E-4DEE-BB22-32F66BEFEE30}" srcOrd="2" destOrd="0" parTransId="{01C79827-BB1E-43CF-A2C7-566571F5958F}" sibTransId="{DA6FDD7E-9978-479D-A611-7BD8936D3904}"/>
    <dgm:cxn modelId="{C61744D9-A166-450A-9393-31D6FA028B56}" type="presOf" srcId="{85D0BF60-2A5E-4DEE-BB22-32F66BEFEE30}" destId="{9ED0DD87-3343-4072-A334-C86767BE94F7}" srcOrd="0" destOrd="0" presId="urn:microsoft.com/office/officeart/2005/8/layout/process1"/>
    <dgm:cxn modelId="{677F6205-583B-4382-B374-398E0F6CCFA9}" type="presOf" srcId="{96F82DCF-6515-4834-AFDF-F5FF6FD9C223}" destId="{37FA144D-D3A4-4758-838C-C5B5E5F4FE90}" srcOrd="0" destOrd="0" presId="urn:microsoft.com/office/officeart/2005/8/layout/process1"/>
    <dgm:cxn modelId="{B181C563-F28E-44A5-A6CC-905729921136}" type="presOf" srcId="{DA6FDD7E-9978-479D-A611-7BD8936D3904}" destId="{59736EBD-D6BF-460E-9A7B-2069875BF382}" srcOrd="0" destOrd="0" presId="urn:microsoft.com/office/officeart/2005/8/layout/process1"/>
    <dgm:cxn modelId="{9C989FEE-F045-4BE9-A0DB-77E6297E8B38}" srcId="{5CDCF266-C456-460A-871D-3D69E7916120}" destId="{8C376EDE-8F45-4DBF-A5B4-9CD297702616}" srcOrd="3" destOrd="0" parTransId="{B9EFD4C8-C479-4A0B-862A-C0F744A56019}" sibTransId="{41C3D372-17A7-45BB-9479-B4DBD69D9A54}"/>
    <dgm:cxn modelId="{BD4BE5E0-9720-4D6D-832B-EAE1DA614A94}" type="presOf" srcId="{DA6FDD7E-9978-479D-A611-7BD8936D3904}" destId="{1F3EB3C8-8CDE-455C-A1AC-4E98CECDC0BB}" srcOrd="1" destOrd="0" presId="urn:microsoft.com/office/officeart/2005/8/layout/process1"/>
    <dgm:cxn modelId="{8227455D-32BB-4E62-AB06-2B74CE48DFEB}" type="presOf" srcId="{9E527D09-E075-448C-9695-0C0B2AA165F6}" destId="{F8294C18-E515-4601-B8E8-74E7F1B4D6CC}" srcOrd="1" destOrd="0" presId="urn:microsoft.com/office/officeart/2005/8/layout/process1"/>
    <dgm:cxn modelId="{9F15F6C3-8A81-49D0-9561-4A8F42B66A64}" type="presOf" srcId="{9E527D09-E075-448C-9695-0C0B2AA165F6}" destId="{53987740-7F8B-4CF8-860D-C0D58B2123F7}" srcOrd="0" destOrd="0" presId="urn:microsoft.com/office/officeart/2005/8/layout/process1"/>
    <dgm:cxn modelId="{1B35584B-3D31-46D0-81CB-97EFC701D16C}" srcId="{5CDCF266-C456-460A-871D-3D69E7916120}" destId="{96F82DCF-6515-4834-AFDF-F5FF6FD9C223}" srcOrd="1" destOrd="0" parTransId="{9A611244-356F-4E76-AC34-335618F11241}" sibTransId="{9E527D09-E075-448C-9695-0C0B2AA165F6}"/>
    <dgm:cxn modelId="{64BB768D-A041-4BEA-BB59-2C4CC4AABC44}" srcId="{5CDCF266-C456-460A-871D-3D69E7916120}" destId="{732E77D4-BF91-4006-AFDB-652C1EB1075B}" srcOrd="0" destOrd="0" parTransId="{EE0567F9-CF89-496F-B290-033C751104C2}" sibTransId="{B1E0FD5A-6615-47D4-918A-E16BF49A9EFD}"/>
    <dgm:cxn modelId="{97500036-1946-4F96-9B58-434AEC592C79}" type="presOf" srcId="{5CDCF266-C456-460A-871D-3D69E7916120}" destId="{283934F9-8D33-4EF1-9EA4-CA1BE94C01D8}" srcOrd="0" destOrd="0" presId="urn:microsoft.com/office/officeart/2005/8/layout/process1"/>
    <dgm:cxn modelId="{EBE5A1C5-A0A1-4971-9259-B2EA4AE3F03E}" type="presOf" srcId="{8C376EDE-8F45-4DBF-A5B4-9CD297702616}" destId="{B1D806C3-068B-4CD0-991C-CDE03E1886ED}" srcOrd="0" destOrd="0" presId="urn:microsoft.com/office/officeart/2005/8/layout/process1"/>
    <dgm:cxn modelId="{F2F80EE6-AEA0-4842-843F-8BCC544BB615}" type="presOf" srcId="{732E77D4-BF91-4006-AFDB-652C1EB1075B}" destId="{40BDEF41-AA41-4F8D-B35A-264B9AD9BD2A}" srcOrd="0" destOrd="0" presId="urn:microsoft.com/office/officeart/2005/8/layout/process1"/>
    <dgm:cxn modelId="{DCA40AA8-89F9-495E-B0AC-0D861A765BCC}" type="presOf" srcId="{B1E0FD5A-6615-47D4-918A-E16BF49A9EFD}" destId="{8D75DEB7-9CAE-4D66-B0F5-08ECA4EF0559}" srcOrd="1" destOrd="0" presId="urn:microsoft.com/office/officeart/2005/8/layout/process1"/>
    <dgm:cxn modelId="{57CA19EA-22C7-476E-8C0B-80D070C7DE35}" type="presOf" srcId="{B1E0FD5A-6615-47D4-918A-E16BF49A9EFD}" destId="{8A3968EC-08D4-4CF3-B744-8FD61546E88C}" srcOrd="0" destOrd="0" presId="urn:microsoft.com/office/officeart/2005/8/layout/process1"/>
    <dgm:cxn modelId="{7A526FBF-DEC3-47E1-952A-3FFD85250A29}" type="presParOf" srcId="{283934F9-8D33-4EF1-9EA4-CA1BE94C01D8}" destId="{40BDEF41-AA41-4F8D-B35A-264B9AD9BD2A}" srcOrd="0" destOrd="0" presId="urn:microsoft.com/office/officeart/2005/8/layout/process1"/>
    <dgm:cxn modelId="{8207B5C0-C2DD-4B7E-A580-BB1ABBF7D34C}" type="presParOf" srcId="{283934F9-8D33-4EF1-9EA4-CA1BE94C01D8}" destId="{8A3968EC-08D4-4CF3-B744-8FD61546E88C}" srcOrd="1" destOrd="0" presId="urn:microsoft.com/office/officeart/2005/8/layout/process1"/>
    <dgm:cxn modelId="{F653DAF7-D30F-4C74-A5E3-424EFF73F0CA}" type="presParOf" srcId="{8A3968EC-08D4-4CF3-B744-8FD61546E88C}" destId="{8D75DEB7-9CAE-4D66-B0F5-08ECA4EF0559}" srcOrd="0" destOrd="0" presId="urn:microsoft.com/office/officeart/2005/8/layout/process1"/>
    <dgm:cxn modelId="{38AA8090-2E6F-4A77-AB2C-10D6B0614888}" type="presParOf" srcId="{283934F9-8D33-4EF1-9EA4-CA1BE94C01D8}" destId="{37FA144D-D3A4-4758-838C-C5B5E5F4FE90}" srcOrd="2" destOrd="0" presId="urn:microsoft.com/office/officeart/2005/8/layout/process1"/>
    <dgm:cxn modelId="{0C678AA7-54C3-44BA-97A0-DCC1DDD81A55}" type="presParOf" srcId="{283934F9-8D33-4EF1-9EA4-CA1BE94C01D8}" destId="{53987740-7F8B-4CF8-860D-C0D58B2123F7}" srcOrd="3" destOrd="0" presId="urn:microsoft.com/office/officeart/2005/8/layout/process1"/>
    <dgm:cxn modelId="{C82540E0-DD70-42CB-9FBB-2CD3A2FD9B7D}" type="presParOf" srcId="{53987740-7F8B-4CF8-860D-C0D58B2123F7}" destId="{F8294C18-E515-4601-B8E8-74E7F1B4D6CC}" srcOrd="0" destOrd="0" presId="urn:microsoft.com/office/officeart/2005/8/layout/process1"/>
    <dgm:cxn modelId="{B21C29DF-FD7B-4278-A0C0-19DA96396CDE}" type="presParOf" srcId="{283934F9-8D33-4EF1-9EA4-CA1BE94C01D8}" destId="{9ED0DD87-3343-4072-A334-C86767BE94F7}" srcOrd="4" destOrd="0" presId="urn:microsoft.com/office/officeart/2005/8/layout/process1"/>
    <dgm:cxn modelId="{F115D844-D9D4-4D1E-835A-EA54CA15EE08}" type="presParOf" srcId="{283934F9-8D33-4EF1-9EA4-CA1BE94C01D8}" destId="{59736EBD-D6BF-460E-9A7B-2069875BF382}" srcOrd="5" destOrd="0" presId="urn:microsoft.com/office/officeart/2005/8/layout/process1"/>
    <dgm:cxn modelId="{EFF4E4C0-B91D-43D8-9710-6677D347365F}" type="presParOf" srcId="{59736EBD-D6BF-460E-9A7B-2069875BF382}" destId="{1F3EB3C8-8CDE-455C-A1AC-4E98CECDC0BB}" srcOrd="0" destOrd="0" presId="urn:microsoft.com/office/officeart/2005/8/layout/process1"/>
    <dgm:cxn modelId="{9D01AE2D-1C37-4032-883D-9205C14665E8}" type="presParOf" srcId="{283934F9-8D33-4EF1-9EA4-CA1BE94C01D8}" destId="{B1D806C3-068B-4CD0-991C-CDE03E1886E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DEF41-AA41-4F8D-B35A-264B9AD9BD2A}">
      <dsp:nvSpPr>
        <dsp:cNvPr id="0" name=""/>
        <dsp:cNvSpPr/>
      </dsp:nvSpPr>
      <dsp:spPr>
        <a:xfrm>
          <a:off x="849" y="551821"/>
          <a:ext cx="1208595" cy="725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Bio-cement sand column</a:t>
          </a:r>
          <a:endParaRPr lang="en-US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2088" y="573060"/>
        <a:ext cx="1166117" cy="682679"/>
      </dsp:txXfrm>
    </dsp:sp>
    <dsp:sp modelId="{8A3968EC-08D4-4CF3-B744-8FD61546E88C}">
      <dsp:nvSpPr>
        <dsp:cNvPr id="0" name=""/>
        <dsp:cNvSpPr/>
      </dsp:nvSpPr>
      <dsp:spPr>
        <a:xfrm>
          <a:off x="1330304" y="764534"/>
          <a:ext cx="256222" cy="29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30304" y="824480"/>
        <a:ext cx="179355" cy="179839"/>
      </dsp:txXfrm>
    </dsp:sp>
    <dsp:sp modelId="{37FA144D-D3A4-4758-838C-C5B5E5F4FE90}">
      <dsp:nvSpPr>
        <dsp:cNvPr id="0" name=""/>
        <dsp:cNvSpPr/>
      </dsp:nvSpPr>
      <dsp:spPr>
        <a:xfrm>
          <a:off x="1692883" y="551821"/>
          <a:ext cx="1630069" cy="725157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92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 strength after rinsing to remove evaporites</a:t>
          </a:r>
          <a:endParaRPr lang="en-US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714122" y="573060"/>
        <a:ext cx="1587591" cy="682679"/>
      </dsp:txXfrm>
    </dsp:sp>
    <dsp:sp modelId="{53987740-7F8B-4CF8-860D-C0D58B2123F7}">
      <dsp:nvSpPr>
        <dsp:cNvPr id="0" name=""/>
        <dsp:cNvSpPr/>
      </dsp:nvSpPr>
      <dsp:spPr>
        <a:xfrm>
          <a:off x="3443811" y="764534"/>
          <a:ext cx="256222" cy="29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443811" y="824480"/>
        <a:ext cx="179355" cy="179839"/>
      </dsp:txXfrm>
    </dsp:sp>
    <dsp:sp modelId="{9ED0DD87-3343-4072-A334-C86767BE94F7}">
      <dsp:nvSpPr>
        <dsp:cNvPr id="0" name=""/>
        <dsp:cNvSpPr/>
      </dsp:nvSpPr>
      <dsp:spPr>
        <a:xfrm>
          <a:off x="3806390" y="551821"/>
          <a:ext cx="1208595" cy="725157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92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Characterize with SEM, ion chromatography</a:t>
          </a:r>
          <a:endParaRPr lang="en-US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27629" y="573060"/>
        <a:ext cx="1166117" cy="682679"/>
      </dsp:txXfrm>
    </dsp:sp>
    <dsp:sp modelId="{59736EBD-D6BF-460E-9A7B-2069875BF382}">
      <dsp:nvSpPr>
        <dsp:cNvPr id="0" name=""/>
        <dsp:cNvSpPr/>
      </dsp:nvSpPr>
      <dsp:spPr>
        <a:xfrm>
          <a:off x="5135845" y="764534"/>
          <a:ext cx="256222" cy="29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35845" y="824480"/>
        <a:ext cx="179355" cy="179839"/>
      </dsp:txXfrm>
    </dsp:sp>
    <dsp:sp modelId="{B1D806C3-068B-4CD0-991C-CDE03E1886ED}">
      <dsp:nvSpPr>
        <dsp:cNvPr id="0" name=""/>
        <dsp:cNvSpPr/>
      </dsp:nvSpPr>
      <dsp:spPr>
        <a:xfrm>
          <a:off x="5498424" y="551821"/>
          <a:ext cx="1208595" cy="72515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92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Quantify weight of CaCO</a:t>
          </a:r>
          <a:r>
            <a:rPr lang="en-US" sz="1400" kern="1200" spc="-92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400" kern="1200" spc="-92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precipitate</a:t>
          </a:r>
        </a:p>
      </dsp:txBody>
      <dsp:txXfrm>
        <a:off x="5519663" y="573060"/>
        <a:ext cx="1166117" cy="682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CE140-626D-494E-96F2-EB2C51E3D80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A796D-6F67-4846-8D0C-ADD55A978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8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A796D-6F67-4846-8D0C-ADD55A9780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0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0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6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3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5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5636-29AC-416F-B729-5F7D29DAB475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F982-4D94-4086-9542-B965CF92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diagramDrawing" Target="../diagrams/drawing1.xml"/><Relationship Id="rId5" Type="http://schemas.openxmlformats.org/officeDocument/2006/relationships/image" Target="../media/image10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Bio-Inspired Cementation of Soil Using Plant Enzyme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3886200"/>
            <a:ext cx="8153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Michael Bull</a:t>
            </a:r>
            <a:r>
              <a:rPr lang="en-US" sz="17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17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, Nasser Hamdan</a:t>
            </a:r>
            <a:r>
              <a:rPr lang="en-US" sz="17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17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, Jeffery Fijalka</a:t>
            </a:r>
            <a:r>
              <a:rPr lang="en-US" sz="17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17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,and  Sean O’Donnell</a:t>
            </a:r>
            <a:r>
              <a:rPr lang="en-US" sz="17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1</a:t>
            </a:r>
          </a:p>
          <a:p>
            <a:r>
              <a:rPr lang="en-US" sz="17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Research Supervisor: Professor Edward Kavazanjian, Jr.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13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13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Graduate Research Assistant , </a:t>
            </a:r>
            <a:r>
              <a:rPr lang="en-US" sz="13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13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Graduate Laboratory Assistant, </a:t>
            </a:r>
            <a:r>
              <a:rPr lang="en-US" sz="13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13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Undergraduate Researcher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en-US" sz="1600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Cemented column with 76.8 psi compressive strength</a:t>
            </a:r>
          </a:p>
          <a:p>
            <a:r>
              <a:rPr lang="en-US" dirty="0" smtClean="0"/>
              <a:t>Evidence of increased strength with reduction in reaction speed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14513" y="1125735"/>
            <a:ext cx="5514974" cy="3401813"/>
            <a:chOff x="2438400" y="1125735"/>
            <a:chExt cx="5514974" cy="3401813"/>
          </a:xfrm>
        </p:grpSpPr>
        <p:pic>
          <p:nvPicPr>
            <p:cNvPr id="3074" name="Picture 2" descr="C:\Users\Michael\AppData\Local\Microsoft\Windows\Temporary Internet Files\Content.Outlook\QUQXAFZ1\2014-03-26_17-43-19_62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621" y="1125735"/>
              <a:ext cx="2912180" cy="163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Michael\AppData\Local\Microsoft\Windows\Temporary Internet Files\Content.Outlook\QUQXAFZ1\2014-03-26_17-43-39_71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621" y="2873374"/>
              <a:ext cx="2940753" cy="1654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Michael\Pictures\Lab Pictures\2013-03-01_17-15-16_14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219199"/>
              <a:ext cx="1860946" cy="3308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27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Quantify the relationship between % CaCO</a:t>
            </a:r>
            <a:r>
              <a:rPr lang="en-US" baseline="-25000" dirty="0" smtClean="0"/>
              <a:t>3</a:t>
            </a:r>
            <a:r>
              <a:rPr lang="en-US" dirty="0" smtClean="0"/>
              <a:t> (by weight) &amp; strength</a:t>
            </a:r>
          </a:p>
          <a:p>
            <a:r>
              <a:rPr lang="en-US" dirty="0" smtClean="0"/>
              <a:t>Test the effect of adding CaCO</a:t>
            </a:r>
            <a:r>
              <a:rPr lang="en-US" baseline="-25000" dirty="0" smtClean="0"/>
              <a:t>3</a:t>
            </a:r>
            <a:r>
              <a:rPr lang="en-US" dirty="0" smtClean="0"/>
              <a:t> seed crystals</a:t>
            </a:r>
          </a:p>
          <a:p>
            <a:r>
              <a:rPr lang="en-US" dirty="0" smtClean="0"/>
              <a:t>Test the effect on finer &amp; coarser grain soils</a:t>
            </a:r>
          </a:p>
          <a:p>
            <a:r>
              <a:rPr lang="en-US" dirty="0" smtClean="0"/>
              <a:t>Evaluate the efficacy of simple urease extraction processes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7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Comments/Questions?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9547" y="2666999"/>
            <a:ext cx="4964906" cy="3428998"/>
            <a:chOff x="1893094" y="2666999"/>
            <a:chExt cx="4964906" cy="3428998"/>
          </a:xfrm>
        </p:grpSpPr>
        <p:pic>
          <p:nvPicPr>
            <p:cNvPr id="2050" name="Picture 2" descr="C:\Users\Michael\Pictures\Lab Pictures\2013-03-01_17-38-37_92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094" y="2667000"/>
              <a:ext cx="1928811" cy="342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Michael\Pictures\Lab Pictures\2013-03-01_17-38-10_46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2" r="8293" b="22219"/>
            <a:stretch/>
          </p:blipFill>
          <p:spPr bwMode="auto">
            <a:xfrm>
              <a:off x="4351020" y="2666999"/>
              <a:ext cx="2506980" cy="3384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27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Cementation challenges &amp; mitigations</a:t>
            </a:r>
          </a:p>
          <a:p>
            <a:r>
              <a:rPr lang="en-US" dirty="0" smtClean="0">
                <a:latin typeface="+mj-lt"/>
              </a:rPr>
              <a:t>What is bio-inspired cementation</a:t>
            </a:r>
          </a:p>
          <a:p>
            <a:r>
              <a:rPr lang="en-US" dirty="0" smtClean="0">
                <a:latin typeface="+mj-lt"/>
              </a:rPr>
              <a:t>Benefits of bio-inspired cementation</a:t>
            </a:r>
          </a:p>
          <a:p>
            <a:r>
              <a:rPr lang="en-US" dirty="0" smtClean="0">
                <a:latin typeface="+mj-lt"/>
              </a:rPr>
              <a:t>Cementation chemistry &amp; mechanisms</a:t>
            </a:r>
          </a:p>
          <a:p>
            <a:r>
              <a:rPr lang="en-US" dirty="0" smtClean="0">
                <a:latin typeface="+mj-lt"/>
              </a:rPr>
              <a:t>Results</a:t>
            </a:r>
          </a:p>
          <a:p>
            <a:r>
              <a:rPr lang="en-US" dirty="0" smtClean="0">
                <a:latin typeface="+mj-lt"/>
              </a:rPr>
              <a:t>Recommendations for future work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1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971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j-lt"/>
              </a:rPr>
              <a:t>Cemented mineral aggregate (e.g. concrete) is one of the most common construction materials today</a:t>
            </a:r>
          </a:p>
          <a:p>
            <a:r>
              <a:rPr lang="en-US" dirty="0" smtClean="0">
                <a:latin typeface="+mj-lt"/>
              </a:rPr>
              <a:t>Portland cement, the active binder in most concrete, is expensive &amp; energy/CO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intensive</a:t>
            </a:r>
          </a:p>
          <a:p>
            <a:r>
              <a:rPr lang="en-US" dirty="0" smtClean="0">
                <a:latin typeface="+mj-lt"/>
              </a:rPr>
              <a:t>The global supply of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Portland cement is </a:t>
            </a:r>
          </a:p>
          <a:p>
            <a:pPr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stressed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95800" y="27432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World and Chinese Cement Consumption Trend 1990-2006 (Global Cement Report, 2007)</a:t>
            </a:r>
          </a:p>
          <a:p>
            <a:pPr algn="ctr"/>
            <a:r>
              <a:rPr lang="en-US" sz="1200" dirty="0" smtClean="0"/>
              <a:t>Global CCS Institute</a:t>
            </a:r>
            <a:endParaRPr lang="en-US" sz="1200" dirty="0"/>
          </a:p>
        </p:txBody>
      </p:sp>
      <p:pic>
        <p:nvPicPr>
          <p:cNvPr id="1028" name="Picture 4" descr="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6" y="3429000"/>
            <a:ext cx="4909391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123017"/>
            <a:ext cx="8458201" cy="4525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Increased efficiency of cement kilns &amp; use of alternative kiln fuels and carbon sequestration</a:t>
            </a:r>
          </a:p>
          <a:p>
            <a:r>
              <a:rPr lang="en-US" dirty="0" smtClean="0">
                <a:latin typeface="+mj-lt"/>
              </a:rPr>
              <a:t>Use of supplementary </a:t>
            </a:r>
            <a:r>
              <a:rPr lang="en-US" dirty="0" smtClean="0">
                <a:latin typeface="+mj-lt"/>
              </a:rPr>
              <a:t>cementitious </a:t>
            </a:r>
            <a:r>
              <a:rPr lang="en-US" dirty="0" smtClean="0">
                <a:latin typeface="+mj-lt"/>
              </a:rPr>
              <a:t>materials such as blast-furnace slag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&amp; fly ash</a:t>
            </a:r>
          </a:p>
          <a:p>
            <a:r>
              <a:rPr lang="en-US" dirty="0" smtClean="0">
                <a:latin typeface="+mj-lt"/>
              </a:rPr>
              <a:t>Alternative cementation processes, including enzyme and microbial induced cementation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19425" y="4272489"/>
            <a:ext cx="16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Fly Ash Bricks</a:t>
            </a:r>
          </a:p>
          <a:p>
            <a:r>
              <a:rPr lang="en-US" sz="1200" dirty="0" err="1" smtClean="0"/>
              <a:t>Radco</a:t>
            </a:r>
            <a:r>
              <a:rPr lang="en-US" sz="1200" dirty="0" smtClean="0"/>
              <a:t> </a:t>
            </a:r>
            <a:r>
              <a:rPr lang="en-US" sz="1200" dirty="0" err="1" smtClean="0"/>
              <a:t>Buildtech</a:t>
            </a:r>
            <a:r>
              <a:rPr lang="en-US" sz="1200" dirty="0" smtClean="0"/>
              <a:t> </a:t>
            </a:r>
            <a:r>
              <a:rPr lang="en-US" sz="1200" dirty="0" err="1" smtClean="0"/>
              <a:t>Pvt</a:t>
            </a:r>
            <a:r>
              <a:rPr lang="en-US" sz="1200" dirty="0" smtClean="0"/>
              <a:t> Ltd</a:t>
            </a:r>
            <a:endParaRPr lang="en-US" sz="1200" dirty="0"/>
          </a:p>
        </p:txBody>
      </p:sp>
      <p:pic>
        <p:nvPicPr>
          <p:cNvPr id="1026" name="Picture 2" descr="C:\Users\Michael\AppData\Local\Microsoft\Windows\Temporary Internet Files\Content.Outlook\QUQXAFZ1\Bio-Brick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211956"/>
            <a:ext cx="3359928" cy="19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radcogroup.in/gifs/FLY_ASH_BRI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2489"/>
            <a:ext cx="25146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10524" y="5601098"/>
            <a:ext cx="2471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Microbially</a:t>
            </a:r>
            <a:r>
              <a:rPr lang="en-US" sz="1600" dirty="0" smtClean="0"/>
              <a:t> Cemented Brick</a:t>
            </a:r>
            <a:endParaRPr lang="en-US" sz="1600" dirty="0" smtClean="0"/>
          </a:p>
          <a:p>
            <a:pPr algn="r"/>
            <a:r>
              <a:rPr lang="en-US" sz="1200" dirty="0" smtClean="0"/>
              <a:t>Ginger Krieg </a:t>
            </a:r>
            <a:r>
              <a:rPr lang="en-US" sz="1200" dirty="0" err="1" smtClean="0"/>
              <a:t>Dosier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87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Induced Cementation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Carbonate precipitation via hydrolysis of urea is a potentially inexpensive cementation method</a:t>
            </a:r>
          </a:p>
          <a:p>
            <a:r>
              <a:rPr lang="en-US" dirty="0" smtClean="0">
                <a:latin typeface="+mj-lt"/>
              </a:rPr>
              <a:t>Uses common materials (CaCl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, urea) &amp; the enzyme urease</a:t>
            </a:r>
          </a:p>
          <a:p>
            <a:r>
              <a:rPr lang="en-US" dirty="0" smtClean="0">
                <a:latin typeface="+mj-lt"/>
              </a:rPr>
              <a:t>Requires less energy and processing                 steps than Portland cement</a:t>
            </a:r>
          </a:p>
          <a:p>
            <a:r>
              <a:rPr lang="en-US" dirty="0" smtClean="0">
                <a:latin typeface="+mj-lt"/>
              </a:rPr>
              <a:t>Plant derived urease is renewable &amp; biodegradable</a:t>
            </a:r>
          </a:p>
          <a:p>
            <a:r>
              <a:rPr lang="en-US" dirty="0" smtClean="0">
                <a:latin typeface="+mj-lt"/>
              </a:rPr>
              <a:t>Smaller CO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footprint than cement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9218" name="Picture 2" descr="http://upload.wikimedia.org/wikipedia/commons/1/16/Canav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99" y="3733800"/>
            <a:ext cx="2313636" cy="23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14544" y="5544204"/>
            <a:ext cx="150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Jackbean</a:t>
            </a:r>
            <a:endParaRPr lang="en-US" sz="1600" dirty="0" smtClean="0"/>
          </a:p>
          <a:p>
            <a:pPr algn="r"/>
            <a:r>
              <a:rPr lang="en-US" sz="1200" dirty="0" smtClean="0"/>
              <a:t>Wikimedia 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53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Enzyme Induced Cementation via Hydrolysis of Urea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Solution of dissolved urease enzyme, urea, &amp; CaCl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mixed with sand</a:t>
            </a:r>
          </a:p>
          <a:p>
            <a:r>
              <a:rPr lang="en-US" dirty="0" smtClean="0">
                <a:latin typeface="+mj-lt"/>
              </a:rPr>
              <a:t>Urease catalyzes precipitation of CaCO</a:t>
            </a:r>
            <a:r>
              <a:rPr lang="en-US" baseline="-25000" dirty="0" smtClean="0">
                <a:latin typeface="+mj-lt"/>
              </a:rPr>
              <a:t>3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CaCO</a:t>
            </a:r>
            <a:r>
              <a:rPr lang="en-US" baseline="-25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 grows crystal bridges on soil grains, locking (or cementing) them into place</a:t>
            </a:r>
          </a:p>
          <a:p>
            <a:r>
              <a:rPr lang="en-US" dirty="0" smtClean="0">
                <a:latin typeface="+mj-lt"/>
              </a:rPr>
              <a:t>Cemented soil has sufficient strength &amp; stiffness for many construction purposes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6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C:\Documents and Settings\Nass\Desktop\CP Projects\Electron Microscopy\SEM\9-30-13\9-30-13_Col#1 (7_29)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4" y="564116"/>
            <a:ext cx="4427391" cy="332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Documents and Settings\Nass\Desktop\CP Projects\Electron Microscopy\SEM\9-30-13\9-30-13_Col#1(7_29)_Point2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47" y="2819400"/>
            <a:ext cx="4281485" cy="3212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35084" y="3886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r>
              <a:rPr lang="en-US" dirty="0" smtClean="0"/>
              <a:t> bridging between soil grains from bio-cementation in a silica 20-30 sand sample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1896070"/>
            <a:ext cx="357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Concave dimple left in CaCO</a:t>
            </a:r>
            <a:r>
              <a:rPr lang="en-US" baseline="-25000" dirty="0" smtClean="0"/>
              <a:t>3</a:t>
            </a:r>
            <a:r>
              <a:rPr lang="en-US" dirty="0" smtClean="0"/>
              <a:t> bridge after a sand grain presumably broke away in a silica 20-30 sand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Urease enzyme catalyzes hydrolysis of urea                                CO(NH2)</a:t>
            </a:r>
            <a:r>
              <a:rPr lang="en-US" baseline="-25000" dirty="0" smtClean="0"/>
              <a:t>2</a:t>
            </a:r>
            <a:r>
              <a:rPr lang="en-US" dirty="0" smtClean="0"/>
              <a:t> + 3H</a:t>
            </a:r>
            <a:r>
              <a:rPr lang="en-US" baseline="-25000" dirty="0" smtClean="0"/>
              <a:t>2</a:t>
            </a:r>
            <a:r>
              <a:rPr lang="en-US" dirty="0" smtClean="0"/>
              <a:t>O = CO</a:t>
            </a:r>
            <a:r>
              <a:rPr lang="en-US" baseline="-25000" dirty="0" smtClean="0"/>
              <a:t>2</a:t>
            </a:r>
            <a:r>
              <a:rPr lang="en-US" dirty="0" smtClean="0"/>
              <a:t> + 2NH</a:t>
            </a:r>
            <a:r>
              <a:rPr lang="en-US" baseline="-25000" dirty="0" smtClean="0"/>
              <a:t>4</a:t>
            </a:r>
            <a:r>
              <a:rPr lang="en-US" dirty="0" smtClean="0"/>
              <a:t>+  + 2OH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Bicarbonate occurs in a high pH environment induced by the enzyme                                                                               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  <a:r>
              <a:rPr lang="en-US" dirty="0" smtClean="0"/>
              <a:t> = H</a:t>
            </a:r>
            <a:r>
              <a:rPr lang="en-US" baseline="30000" dirty="0" smtClean="0"/>
              <a:t>+</a:t>
            </a:r>
            <a:r>
              <a:rPr lang="en-US" dirty="0" smtClean="0"/>
              <a:t> +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</a:p>
          <a:p>
            <a:r>
              <a:rPr lang="en-US" dirty="0" smtClean="0"/>
              <a:t>Bicarbonate forms carbonate under sustained basic conditions                                                         H</a:t>
            </a:r>
            <a:r>
              <a:rPr lang="en-US" baseline="30000" dirty="0" smtClean="0"/>
              <a:t>+</a:t>
            </a:r>
            <a:r>
              <a:rPr lang="en-US" dirty="0" smtClean="0"/>
              <a:t> +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+ 2OH</a:t>
            </a:r>
            <a:r>
              <a:rPr lang="en-US" baseline="30000" dirty="0" smtClean="0"/>
              <a:t>-</a:t>
            </a:r>
            <a:r>
              <a:rPr lang="en-US" dirty="0" smtClean="0"/>
              <a:t> = 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 + 2H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Carbonate bonds with calcium &amp; precipitates  Ca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+ 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 = CaCO</a:t>
            </a:r>
            <a:r>
              <a:rPr lang="en-US" baseline="-25000" dirty="0" smtClean="0"/>
              <a:t>3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3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at ASU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6274454"/>
              <a:ext cx="599327" cy="4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52400" y="6324600"/>
              <a:ext cx="5410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ASU/NASA Space Grant Program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6314364"/>
              <a:ext cx="640058" cy="41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6287556"/>
              <a:ext cx="307069" cy="43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3434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School for Engineering of Matter, Transport, and Energy; School of Sustainable Engineering and the Built Environment</a:t>
              </a:r>
            </a:p>
            <a:p>
              <a:pPr algn="ctr" defTabSz="3135313"/>
              <a:r>
                <a:rPr lang="en-US" sz="14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Ira A. Fulton Schools of Engineering</a:t>
              </a:r>
              <a:endPara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C:\Users\Jeff\Desktop\Test Photos\WP_20130929_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76" y="1172097"/>
            <a:ext cx="2464705" cy="32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ael\AppData\Local\Microsoft\Windows\Temporary Internet Files\Content.Outlook\QUQXAFZ1\2013-10-09_13-03-23_7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591050" cy="25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94899423"/>
              </p:ext>
            </p:extLst>
          </p:nvPr>
        </p:nvGraphicFramePr>
        <p:xfrm>
          <a:off x="1218066" y="4343400"/>
          <a:ext cx="6707869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1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5662</TotalTime>
  <Words>819</Words>
  <Application>Microsoft Office PowerPoint</Application>
  <PresentationFormat>On-screen Show (4:3)</PresentationFormat>
  <Paragraphs>100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Bio-Inspired Cementation of Soil Using Plant Enzyme</vt:lpstr>
      <vt:lpstr>Outline</vt:lpstr>
      <vt:lpstr>Cementation Challenges</vt:lpstr>
      <vt:lpstr>Mitigation Measures</vt:lpstr>
      <vt:lpstr>Enzyme Induced Cementation</vt:lpstr>
      <vt:lpstr>Enzyme Induced Cementation via Hydrolysis of Urea</vt:lpstr>
      <vt:lpstr>PowerPoint Presentation</vt:lpstr>
      <vt:lpstr>Chemical Mechanism</vt:lpstr>
      <vt:lpstr>Work at ASU</vt:lpstr>
      <vt:lpstr>Results</vt:lpstr>
      <vt:lpstr>Suggestions for Future Work</vt:lpstr>
      <vt:lpstr>Thank you!   Comments/Questions?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Bio-Cementation of Soil Using Plant Enzyme</dc:title>
  <dc:creator>Michael</dc:creator>
  <cp:lastModifiedBy>Michael</cp:lastModifiedBy>
  <cp:revision>45</cp:revision>
  <dcterms:created xsi:type="dcterms:W3CDTF">2014-03-29T17:33:49Z</dcterms:created>
  <dcterms:modified xsi:type="dcterms:W3CDTF">2014-04-03T02:29:30Z</dcterms:modified>
</cp:coreProperties>
</file>